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A2CEE-2A1D-46D6-8CCA-DBBBE966847B}" type="datetimeFigureOut">
              <a:rPr lang="en-US" smtClean="0"/>
              <a:pPr/>
              <a:t>9/4/2013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7C0EF-4473-43CD-8E4E-D89072481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A2CEE-2A1D-46D6-8CCA-DBBBE966847B}" type="datetimeFigureOut">
              <a:rPr lang="en-US" smtClean="0"/>
              <a:pPr/>
              <a:t>9/4/2013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7C0EF-4473-43CD-8E4E-D89072481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A2CEE-2A1D-46D6-8CCA-DBBBE966847B}" type="datetimeFigureOut">
              <a:rPr lang="en-US" smtClean="0"/>
              <a:pPr/>
              <a:t>9/4/2013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7C0EF-4473-43CD-8E4E-D89072481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A2CEE-2A1D-46D6-8CCA-DBBBE966847B}" type="datetimeFigureOut">
              <a:rPr lang="en-US" smtClean="0"/>
              <a:pPr/>
              <a:t>9/4/2013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7C0EF-4473-43CD-8E4E-D89072481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A2CEE-2A1D-46D6-8CCA-DBBBE966847B}" type="datetimeFigureOut">
              <a:rPr lang="en-US" smtClean="0"/>
              <a:pPr/>
              <a:t>9/4/2013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7C0EF-4473-43CD-8E4E-D89072481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A2CEE-2A1D-46D6-8CCA-DBBBE966847B}" type="datetimeFigureOut">
              <a:rPr lang="en-US" smtClean="0"/>
              <a:pPr/>
              <a:t>9/4/2013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7C0EF-4473-43CD-8E4E-D89072481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A2CEE-2A1D-46D6-8CCA-DBBBE966847B}" type="datetimeFigureOut">
              <a:rPr lang="en-US" smtClean="0"/>
              <a:pPr/>
              <a:t>9/4/2013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7C0EF-4473-43CD-8E4E-D89072481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A2CEE-2A1D-46D6-8CCA-DBBBE966847B}" type="datetimeFigureOut">
              <a:rPr lang="en-US" smtClean="0"/>
              <a:pPr/>
              <a:t>9/4/2013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7C0EF-4473-43CD-8E4E-D89072481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A2CEE-2A1D-46D6-8CCA-DBBBE966847B}" type="datetimeFigureOut">
              <a:rPr lang="en-US" smtClean="0"/>
              <a:pPr/>
              <a:t>9/4/2013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7C0EF-4473-43CD-8E4E-D89072481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A2CEE-2A1D-46D6-8CCA-DBBBE966847B}" type="datetimeFigureOut">
              <a:rPr lang="en-US" smtClean="0"/>
              <a:pPr/>
              <a:t>9/4/2013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7C0EF-4473-43CD-8E4E-D89072481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A2CEE-2A1D-46D6-8CCA-DBBBE966847B}" type="datetimeFigureOut">
              <a:rPr lang="en-US" smtClean="0"/>
              <a:pPr/>
              <a:t>9/4/2013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7C0EF-4473-43CD-8E4E-D89072481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EA2CEE-2A1D-46D6-8CCA-DBBBE966847B}" type="datetimeFigureOut">
              <a:rPr lang="en-US" smtClean="0"/>
              <a:pPr/>
              <a:t>9/4/2013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7C0EF-4473-43CD-8E4E-D89072481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52401"/>
            <a:ext cx="8610600" cy="838200"/>
          </a:xfrm>
        </p:spPr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Powers and Function of Sarpanch</a:t>
            </a:r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762000"/>
            <a:ext cx="8915400" cy="5943600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7030A0"/>
                </a:solidFill>
              </a:rPr>
              <a:t>Arrange for election of </a:t>
            </a:r>
            <a:r>
              <a:rPr lang="en-US" dirty="0" err="1" smtClean="0">
                <a:solidFill>
                  <a:srgbClr val="7030A0"/>
                </a:solidFill>
              </a:rPr>
              <a:t>Upa-Sarpanch</a:t>
            </a:r>
            <a:r>
              <a:rPr lang="en-US" dirty="0" smtClean="0">
                <a:solidFill>
                  <a:srgbClr val="7030A0"/>
                </a:solidFill>
              </a:rPr>
              <a:t> with in one 	month from occurrence of vacancy (Sec.25(a))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smtClean="0">
                <a:solidFill>
                  <a:srgbClr val="7030A0"/>
                </a:solidFill>
              </a:rPr>
              <a:t>Access to the records of Grampanchayat 		(Sec.25(b))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</a:rPr>
              <a:t> Administrative Control over Panchayat Secretary 				©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</a:rPr>
              <a:t> Exercise all powers &amp; functions under act (d)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</a:rPr>
              <a:t> Power to call V.D.O. in accordance with the act (e)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</a:rPr>
              <a:t>Inform the D.P.O. disqualification U/S. 16 to 20 (f)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</a:rPr>
              <a:t> Act according to resolution of Grampanchayat (g)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152400"/>
            <a:ext cx="694792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Powers and Function of Sarpanch</a:t>
            </a:r>
            <a:endParaRPr lang="en-US" sz="3200" dirty="0"/>
          </a:p>
        </p:txBody>
      </p:sp>
      <p:sp>
        <p:nvSpPr>
          <p:cNvPr id="3" name="Rectangle 2"/>
          <p:cNvSpPr/>
          <p:nvPr/>
        </p:nvSpPr>
        <p:spPr>
          <a:xfrm>
            <a:off x="0" y="609600"/>
            <a:ext cx="9144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200" dirty="0" smtClean="0">
                <a:solidFill>
                  <a:srgbClr val="7030A0"/>
                </a:solidFill>
              </a:rPr>
              <a:t> When ever Office of Sarpanch vacant </a:t>
            </a:r>
            <a:r>
              <a:rPr lang="en-US" sz="3200" dirty="0" err="1" smtClean="0">
                <a:solidFill>
                  <a:srgbClr val="7030A0"/>
                </a:solidFill>
              </a:rPr>
              <a:t>Upa</a:t>
            </a:r>
            <a:r>
              <a:rPr lang="en-US" sz="3200" dirty="0" smtClean="0">
                <a:solidFill>
                  <a:srgbClr val="7030A0"/>
                </a:solidFill>
              </a:rPr>
              <a:t> 	Sarpanch shall exercise Power of Sarpanch 26(1)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 smtClean="0">
                <a:solidFill>
                  <a:srgbClr val="7030A0"/>
                </a:solidFill>
              </a:rPr>
              <a:t>Not available in the village &gt; 15 days  Powers 	devolve on	</a:t>
            </a:r>
            <a:r>
              <a:rPr lang="en-US" sz="3200" dirty="0" err="1" smtClean="0">
                <a:solidFill>
                  <a:srgbClr val="7030A0"/>
                </a:solidFill>
              </a:rPr>
              <a:t>Upa</a:t>
            </a:r>
            <a:r>
              <a:rPr lang="en-US" sz="3200" dirty="0" smtClean="0">
                <a:solidFill>
                  <a:srgbClr val="7030A0"/>
                </a:solidFill>
              </a:rPr>
              <a:t> Sarpanch. Sec 26(2)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 smtClean="0">
                <a:solidFill>
                  <a:srgbClr val="7030A0"/>
                </a:solidFill>
              </a:rPr>
              <a:t> Both absent for &gt;15 days Powers of Sarpanch     	devolve on member appointed by the 	Commissioner 26(3)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 smtClean="0">
                <a:solidFill>
                  <a:srgbClr val="7030A0"/>
                </a:solidFill>
              </a:rPr>
              <a:t> Newly Appointed under (3) shall report to D.P.O    	occurrence of vacancy  within on month (4) 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 smtClean="0">
                <a:solidFill>
                  <a:srgbClr val="7030A0"/>
                </a:solidFill>
              </a:rPr>
              <a:t>Sarpanch can delegate powers to </a:t>
            </a:r>
            <a:r>
              <a:rPr lang="en-US" sz="3200" dirty="0" err="1" smtClean="0">
                <a:solidFill>
                  <a:srgbClr val="7030A0"/>
                </a:solidFill>
              </a:rPr>
              <a:t>Upa</a:t>
            </a:r>
            <a:r>
              <a:rPr lang="en-US" sz="3200" dirty="0" smtClean="0">
                <a:solidFill>
                  <a:srgbClr val="7030A0"/>
                </a:solidFill>
              </a:rPr>
              <a:t> Sarpanch to 	any member with restrictions 26 (5)</a:t>
            </a:r>
            <a:endParaRPr lang="en-US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52401"/>
            <a:ext cx="8610600" cy="838200"/>
          </a:xfrm>
        </p:spPr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Powers and Function of Sarpanch</a:t>
            </a:r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762000"/>
            <a:ext cx="8534400" cy="5943600"/>
          </a:xfrm>
        </p:spPr>
        <p:txBody>
          <a:bodyPr>
            <a:normAutofit fontScale="85000" lnSpcReduction="10000"/>
          </a:bodyPr>
          <a:lstStyle/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</a:rPr>
              <a:t>Not to receive any remuneration except honorarium    	Sec.29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</a:rPr>
              <a:t> In emergency order for execution of with 	consultation of Panchayat Secretary, but not 	against govt. order Sec.33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</a:rPr>
              <a:t> Preside over the meetings of Grampanchayat 	and </a:t>
            </a:r>
            <a:r>
              <a:rPr lang="en-US" dirty="0" err="1" smtClean="0">
                <a:solidFill>
                  <a:srgbClr val="7030A0"/>
                </a:solidFill>
              </a:rPr>
              <a:t>GramaSabha</a:t>
            </a:r>
            <a:r>
              <a:rPr lang="en-US" dirty="0" smtClean="0">
                <a:solidFill>
                  <a:srgbClr val="7030A0"/>
                </a:solidFill>
              </a:rPr>
              <a:t>. Sec.37 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</a:rPr>
              <a:t> Cast deciding vote in equality.</a:t>
            </a:r>
            <a:r>
              <a:rPr lang="en-US" sz="2200" dirty="0" smtClean="0">
                <a:solidFill>
                  <a:srgbClr val="7030A0"/>
                </a:solidFill>
              </a:rPr>
              <a:t> </a:t>
            </a:r>
            <a:r>
              <a:rPr lang="en-US" sz="2200" dirty="0" smtClean="0">
                <a:solidFill>
                  <a:srgbClr val="FF0000"/>
                </a:solidFill>
              </a:rPr>
              <a:t>Rule.6 of G.O.227 Dt.13.4.1995</a:t>
            </a:r>
            <a:endParaRPr lang="en-US" dirty="0" smtClean="0">
              <a:solidFill>
                <a:srgbClr val="FF0000"/>
              </a:solidFill>
            </a:endParaRP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</a:rPr>
              <a:t> Preside over the Functional Committees </a:t>
            </a:r>
            <a:r>
              <a:rPr lang="en-US" sz="2600" dirty="0" smtClean="0">
                <a:solidFill>
                  <a:srgbClr val="7030A0"/>
                </a:solidFill>
              </a:rPr>
              <a:t>Rule 4(1)</a:t>
            </a:r>
            <a:r>
              <a:rPr lang="en-US" sz="2400" dirty="0" smtClean="0">
                <a:solidFill>
                  <a:srgbClr val="7030A0"/>
                </a:solidFill>
              </a:rPr>
              <a:t> of G.O.174 			PR&amp;RD (Pts-IV) dt.4.06.2003</a:t>
            </a:r>
            <a:endParaRPr lang="en-US" dirty="0" smtClean="0">
              <a:solidFill>
                <a:srgbClr val="7030A0"/>
              </a:solidFill>
            </a:endParaRP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</a:rPr>
              <a:t> Convene meeting on requisition</a:t>
            </a:r>
            <a:r>
              <a:rPr lang="en-US" sz="2400" dirty="0" smtClean="0">
                <a:solidFill>
                  <a:srgbClr val="7030A0"/>
                </a:solidFill>
              </a:rPr>
              <a:t> Rule 4 (1) of G.O.227 Dt.13.4.95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</a:rPr>
              <a:t> Can order to leave the any person from </a:t>
            </a:r>
            <a:r>
              <a:rPr lang="en-US" dirty="0" smtClean="0">
                <a:solidFill>
                  <a:srgbClr val="7030A0"/>
                </a:solidFill>
              </a:rPr>
              <a:t>meeting (Rule 5)</a:t>
            </a:r>
            <a:endParaRPr lang="en-US" dirty="0" smtClean="0">
              <a:solidFill>
                <a:srgbClr val="7030A0"/>
              </a:solidFill>
            </a:endParaRP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</a:rPr>
              <a:t> Can order to leave any member ,if it is interested to  	</a:t>
            </a:r>
            <a:r>
              <a:rPr lang="en-US" dirty="0" smtClean="0">
                <a:solidFill>
                  <a:srgbClr val="7030A0"/>
                </a:solidFill>
              </a:rPr>
              <a:t>him. (Rule 16) </a:t>
            </a:r>
            <a:endParaRPr lang="en-US" dirty="0" smtClean="0">
              <a:solidFill>
                <a:srgbClr val="7030A0"/>
              </a:solidFill>
            </a:endParaRP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</a:rPr>
              <a:t> He himself leave if any subject interested to him </a:t>
            </a:r>
            <a:r>
              <a:rPr lang="en-US" dirty="0" smtClean="0">
                <a:solidFill>
                  <a:srgbClr val="7030A0"/>
                </a:solidFill>
              </a:rPr>
              <a:t>(Rule 18)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52401"/>
            <a:ext cx="8610600" cy="838200"/>
          </a:xfrm>
        </p:spPr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Powers and Function of Sarpanch</a:t>
            </a:r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762000"/>
            <a:ext cx="8534400" cy="5943600"/>
          </a:xfrm>
        </p:spPr>
        <p:txBody>
          <a:bodyPr>
            <a:normAutofit fontScale="77500" lnSpcReduction="20000"/>
          </a:bodyPr>
          <a:lstStyle/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sz="3300" dirty="0" smtClean="0">
                <a:solidFill>
                  <a:srgbClr val="7030A0"/>
                </a:solidFill>
              </a:rPr>
              <a:t>Sarpanch shall be Chairman G.P. level Food 	Advisory committee</a:t>
            </a:r>
            <a:r>
              <a:rPr lang="en-US" sz="3300" dirty="0" smtClean="0">
                <a:solidFill>
                  <a:srgbClr val="7030A0"/>
                </a:solidFill>
              </a:rPr>
              <a:t>.</a:t>
            </a:r>
            <a:r>
              <a:rPr lang="en-US" sz="2400" dirty="0" smtClean="0">
                <a:solidFill>
                  <a:srgbClr val="7030A0"/>
                </a:solidFill>
              </a:rPr>
              <a:t> (G.O.No.7.C.A.F&amp;CS(CS.I) dated.1.2.2006</a:t>
            </a:r>
            <a:endParaRPr lang="en-US" sz="3300" dirty="0" smtClean="0">
              <a:solidFill>
                <a:srgbClr val="7030A0"/>
              </a:solidFill>
            </a:endParaRPr>
          </a:p>
          <a:p>
            <a:pPr algn="l">
              <a:buFont typeface="Wingdings" pitchFamily="2" charset="2"/>
              <a:buChar char="Ø"/>
            </a:pPr>
            <a:r>
              <a:rPr lang="en-US" sz="3300" dirty="0" smtClean="0">
                <a:solidFill>
                  <a:srgbClr val="7030A0"/>
                </a:solidFill>
              </a:rPr>
              <a:t> Sarpanch has got Power to call PDS details</a:t>
            </a:r>
            <a:r>
              <a:rPr lang="en-US" sz="3300" dirty="0" smtClean="0">
                <a:solidFill>
                  <a:srgbClr val="7030A0"/>
                </a:solidFill>
              </a:rPr>
              <a:t>. Rule 6(</a:t>
            </a:r>
            <a:r>
              <a:rPr lang="en-US" sz="3300" dirty="0" err="1" smtClean="0">
                <a:solidFill>
                  <a:srgbClr val="7030A0"/>
                </a:solidFill>
              </a:rPr>
              <a:t>i</a:t>
            </a:r>
            <a:r>
              <a:rPr lang="en-US" sz="3300" dirty="0" smtClean="0">
                <a:solidFill>
                  <a:srgbClr val="7030A0"/>
                </a:solidFill>
              </a:rPr>
              <a:t>)</a:t>
            </a:r>
            <a:endParaRPr lang="en-US" sz="3300" dirty="0" smtClean="0">
              <a:solidFill>
                <a:srgbClr val="7030A0"/>
              </a:solidFill>
            </a:endParaRPr>
          </a:p>
          <a:p>
            <a:pPr algn="l">
              <a:buFont typeface="Wingdings" pitchFamily="2" charset="2"/>
              <a:buChar char="Ø"/>
            </a:pPr>
            <a:r>
              <a:rPr lang="en-US" sz="3300" dirty="0" smtClean="0">
                <a:solidFill>
                  <a:srgbClr val="7030A0"/>
                </a:solidFill>
              </a:rPr>
              <a:t> </a:t>
            </a:r>
            <a:r>
              <a:rPr lang="en-US" sz="3300" dirty="0" smtClean="0">
                <a:solidFill>
                  <a:srgbClr val="7030A0"/>
                </a:solidFill>
              </a:rPr>
              <a:t>Authorize to release subsidy and margin money 	</a:t>
            </a:r>
            <a:r>
              <a:rPr lang="en-US" sz="3300" dirty="0" err="1" smtClean="0">
                <a:solidFill>
                  <a:srgbClr val="7030A0"/>
                </a:solidFill>
              </a:rPr>
              <a:t>Khadi</a:t>
            </a:r>
            <a:r>
              <a:rPr lang="en-US" sz="3300" dirty="0" smtClean="0">
                <a:solidFill>
                  <a:srgbClr val="7030A0"/>
                </a:solidFill>
              </a:rPr>
              <a:t> 	and village industries </a:t>
            </a:r>
            <a:r>
              <a:rPr lang="en-US" sz="2800" dirty="0" smtClean="0">
                <a:solidFill>
                  <a:srgbClr val="7030A0"/>
                </a:solidFill>
              </a:rPr>
              <a:t>(G.O.Ms.No.97.Com.(</a:t>
            </a:r>
            <a:r>
              <a:rPr lang="en-US" sz="2800" dirty="0" err="1" smtClean="0">
                <a:solidFill>
                  <a:srgbClr val="7030A0"/>
                </a:solidFill>
              </a:rPr>
              <a:t>txes</a:t>
            </a:r>
            <a:r>
              <a:rPr lang="en-US" sz="2800" dirty="0" smtClean="0">
                <a:solidFill>
                  <a:srgbClr val="7030A0"/>
                </a:solidFill>
              </a:rPr>
              <a:t>-I)31.3.99</a:t>
            </a:r>
            <a:endParaRPr lang="en-US" sz="3300" dirty="0" smtClean="0">
              <a:solidFill>
                <a:srgbClr val="7030A0"/>
              </a:solidFill>
            </a:endParaRPr>
          </a:p>
          <a:p>
            <a:pPr algn="l">
              <a:buFont typeface="Wingdings" pitchFamily="2" charset="2"/>
              <a:buChar char="Ø"/>
            </a:pPr>
            <a:r>
              <a:rPr lang="en-US" sz="3300" dirty="0" smtClean="0">
                <a:solidFill>
                  <a:srgbClr val="7030A0"/>
                </a:solidFill>
              </a:rPr>
              <a:t> </a:t>
            </a:r>
            <a:r>
              <a:rPr lang="en-US" sz="3300" dirty="0" err="1" smtClean="0">
                <a:solidFill>
                  <a:srgbClr val="7030A0"/>
                </a:solidFill>
              </a:rPr>
              <a:t>Upa</a:t>
            </a:r>
            <a:r>
              <a:rPr lang="en-US" sz="3300" dirty="0" smtClean="0">
                <a:solidFill>
                  <a:srgbClr val="7030A0"/>
                </a:solidFill>
              </a:rPr>
              <a:t> Sarpanch Shall act as </a:t>
            </a:r>
            <a:r>
              <a:rPr lang="en-US" sz="3300" dirty="0" smtClean="0">
                <a:solidFill>
                  <a:srgbClr val="7030A0"/>
                </a:solidFill>
              </a:rPr>
              <a:t>S</a:t>
            </a:r>
            <a:r>
              <a:rPr lang="en-US" sz="3300" dirty="0" smtClean="0">
                <a:solidFill>
                  <a:srgbClr val="7030A0"/>
                </a:solidFill>
              </a:rPr>
              <a:t>arpanch </a:t>
            </a:r>
            <a:r>
              <a:rPr lang="en-US" sz="3300" dirty="0" smtClean="0">
                <a:solidFill>
                  <a:srgbClr val="7030A0"/>
                </a:solidFill>
              </a:rPr>
              <a:t>in case </a:t>
            </a:r>
            <a:r>
              <a:rPr lang="en-US" sz="3300" dirty="0" smtClean="0">
                <a:solidFill>
                  <a:srgbClr val="7030A0"/>
                </a:solidFill>
              </a:rPr>
              <a:t>vacant. 26.(2)</a:t>
            </a:r>
            <a:endParaRPr lang="en-US" sz="3300" dirty="0" smtClean="0">
              <a:solidFill>
                <a:srgbClr val="7030A0"/>
              </a:solidFill>
            </a:endParaRPr>
          </a:p>
          <a:p>
            <a:pPr algn="l">
              <a:buFont typeface="Wingdings" pitchFamily="2" charset="2"/>
              <a:buChar char="Ø"/>
            </a:pPr>
            <a:r>
              <a:rPr lang="en-US" sz="3300" dirty="0" smtClean="0">
                <a:solidFill>
                  <a:srgbClr val="7030A0"/>
                </a:solidFill>
              </a:rPr>
              <a:t> </a:t>
            </a:r>
            <a:r>
              <a:rPr lang="en-US" sz="3300" dirty="0" err="1" smtClean="0">
                <a:solidFill>
                  <a:srgbClr val="7030A0"/>
                </a:solidFill>
              </a:rPr>
              <a:t>Upa</a:t>
            </a:r>
            <a:r>
              <a:rPr lang="en-US" sz="3300" dirty="0" smtClean="0">
                <a:solidFill>
                  <a:srgbClr val="7030A0"/>
                </a:solidFill>
              </a:rPr>
              <a:t> Sarpanch ceases to be whenever  his primary 	member ship ceases</a:t>
            </a:r>
            <a:r>
              <a:rPr lang="en-US" sz="3300" dirty="0" smtClean="0">
                <a:solidFill>
                  <a:srgbClr val="7030A0"/>
                </a:solidFill>
              </a:rPr>
              <a:t>. </a:t>
            </a:r>
            <a:r>
              <a:rPr lang="en-US" sz="3300" dirty="0" smtClean="0">
                <a:solidFill>
                  <a:srgbClr val="7030A0"/>
                </a:solidFill>
              </a:rPr>
              <a:t>Sec. 24</a:t>
            </a:r>
            <a:endParaRPr lang="en-US" sz="3300" dirty="0" smtClean="0">
              <a:solidFill>
                <a:srgbClr val="7030A0"/>
              </a:solidFill>
            </a:endParaRPr>
          </a:p>
          <a:p>
            <a:pPr algn="l">
              <a:buFont typeface="Wingdings" pitchFamily="2" charset="2"/>
              <a:buChar char="Ø"/>
            </a:pPr>
            <a:r>
              <a:rPr lang="en-US" sz="3300" dirty="0" smtClean="0">
                <a:solidFill>
                  <a:srgbClr val="7030A0"/>
                </a:solidFill>
              </a:rPr>
              <a:t>Member </a:t>
            </a:r>
            <a:r>
              <a:rPr lang="en-US" sz="3300" dirty="0" smtClean="0">
                <a:solidFill>
                  <a:srgbClr val="7030A0"/>
                </a:solidFill>
              </a:rPr>
              <a:t>can elect or remove </a:t>
            </a:r>
            <a:r>
              <a:rPr lang="en-US" sz="3300" dirty="0" err="1" smtClean="0">
                <a:solidFill>
                  <a:srgbClr val="7030A0"/>
                </a:solidFill>
              </a:rPr>
              <a:t>Upa</a:t>
            </a:r>
            <a:r>
              <a:rPr lang="en-US" sz="3300" dirty="0" smtClean="0">
                <a:solidFill>
                  <a:srgbClr val="7030A0"/>
                </a:solidFill>
              </a:rPr>
              <a:t> </a:t>
            </a:r>
            <a:r>
              <a:rPr lang="en-US" sz="3300" dirty="0" smtClean="0">
                <a:solidFill>
                  <a:srgbClr val="7030A0"/>
                </a:solidFill>
              </a:rPr>
              <a:t>Sarpanch.</a:t>
            </a:r>
            <a:r>
              <a:rPr lang="en-US" sz="3100" dirty="0" smtClean="0">
                <a:solidFill>
                  <a:srgbClr val="7030A0"/>
                </a:solidFill>
              </a:rPr>
              <a:t> Rule 8 of 	Go.172,Dated 10.5.2006  Sec</a:t>
            </a:r>
            <a:r>
              <a:rPr lang="en-US" sz="3100" dirty="0" smtClean="0">
                <a:solidFill>
                  <a:srgbClr val="7030A0"/>
                </a:solidFill>
              </a:rPr>
              <a:t>.245</a:t>
            </a:r>
          </a:p>
          <a:p>
            <a:pPr algn="l">
              <a:buFont typeface="Wingdings" pitchFamily="2" charset="2"/>
              <a:buChar char="Ø"/>
            </a:pPr>
            <a:r>
              <a:rPr lang="en-US" sz="3100" dirty="0" smtClean="0">
                <a:solidFill>
                  <a:srgbClr val="7030A0"/>
                </a:solidFill>
              </a:rPr>
              <a:t> </a:t>
            </a:r>
            <a:r>
              <a:rPr lang="en-US" sz="3100" dirty="0" smtClean="0">
                <a:solidFill>
                  <a:srgbClr val="7030A0"/>
                </a:solidFill>
              </a:rPr>
              <a:t>Member can call attention of E.A. in meeting  Section. 28(1)</a:t>
            </a:r>
          </a:p>
          <a:p>
            <a:pPr algn="l">
              <a:buFont typeface="Wingdings" pitchFamily="2" charset="2"/>
              <a:buChar char="Ø"/>
            </a:pPr>
            <a:r>
              <a:rPr lang="en-US" sz="3100" dirty="0" smtClean="0">
                <a:solidFill>
                  <a:srgbClr val="7030A0"/>
                </a:solidFill>
              </a:rPr>
              <a:t> </a:t>
            </a:r>
            <a:r>
              <a:rPr lang="en-US" sz="3300" dirty="0" smtClean="0">
                <a:solidFill>
                  <a:srgbClr val="7030A0"/>
                </a:solidFill>
              </a:rPr>
              <a:t>Every member have right to move </a:t>
            </a:r>
            <a:r>
              <a:rPr lang="en-US" sz="3300" dirty="0" smtClean="0">
                <a:solidFill>
                  <a:srgbClr val="7030A0"/>
                </a:solidFill>
              </a:rPr>
              <a:t>resolution</a:t>
            </a:r>
            <a:r>
              <a:rPr lang="en-US" sz="3300" dirty="0" smtClean="0">
                <a:solidFill>
                  <a:srgbClr val="7030A0"/>
                </a:solidFill>
              </a:rPr>
              <a:t>. </a:t>
            </a:r>
            <a:r>
              <a:rPr lang="en-US" sz="3300" dirty="0" smtClean="0">
                <a:solidFill>
                  <a:srgbClr val="7030A0"/>
                </a:solidFill>
              </a:rPr>
              <a:t>Sec.28(2)</a:t>
            </a:r>
          </a:p>
          <a:p>
            <a:pPr algn="l">
              <a:buFont typeface="Wingdings" pitchFamily="2" charset="2"/>
              <a:buChar char="Ø"/>
            </a:pPr>
            <a:r>
              <a:rPr lang="en-US" sz="3300" dirty="0" smtClean="0">
                <a:solidFill>
                  <a:srgbClr val="7030A0"/>
                </a:solidFill>
              </a:rPr>
              <a:t> </a:t>
            </a:r>
            <a:r>
              <a:rPr lang="en-US" sz="3300" dirty="0" smtClean="0">
                <a:solidFill>
                  <a:srgbClr val="7030A0"/>
                </a:solidFill>
              </a:rPr>
              <a:t>Move </a:t>
            </a:r>
            <a:r>
              <a:rPr lang="en-US" sz="3300" dirty="0" smtClean="0">
                <a:solidFill>
                  <a:srgbClr val="7030A0"/>
                </a:solidFill>
              </a:rPr>
              <a:t>Requisition to  Sarpanch for convene </a:t>
            </a:r>
            <a:r>
              <a:rPr lang="en-US" sz="3300" dirty="0" smtClean="0">
                <a:solidFill>
                  <a:srgbClr val="7030A0"/>
                </a:solidFill>
              </a:rPr>
              <a:t>meeting (Rule 	4(1) of </a:t>
            </a:r>
            <a:r>
              <a:rPr lang="en-US" sz="3300" dirty="0" err="1" smtClean="0">
                <a:solidFill>
                  <a:srgbClr val="7030A0"/>
                </a:solidFill>
              </a:rPr>
              <a:t>G.O.Ms.No</a:t>
            </a:r>
            <a:r>
              <a:rPr lang="en-US" sz="3300" dirty="0" smtClean="0">
                <a:solidFill>
                  <a:srgbClr val="7030A0"/>
                </a:solidFill>
              </a:rPr>
              <a:t>. 227. PR&amp;RD (Pts) dated.13.4.1995 </a:t>
            </a:r>
            <a:endParaRPr lang="en-US" sz="3300" dirty="0" smtClean="0">
              <a:solidFill>
                <a:srgbClr val="7030A0"/>
              </a:solidFill>
            </a:endParaRPr>
          </a:p>
          <a:p>
            <a:pPr algn="l">
              <a:buFont typeface="Wingdings" pitchFamily="2" charset="2"/>
              <a:buChar char="Ø"/>
            </a:pPr>
            <a:r>
              <a:rPr lang="en-US" sz="3300" dirty="0" smtClean="0">
                <a:solidFill>
                  <a:srgbClr val="7030A0"/>
                </a:solidFill>
              </a:rPr>
              <a:t> Every member shall have access to record during 	office </a:t>
            </a:r>
            <a:r>
              <a:rPr lang="en-US" sz="3300" dirty="0" smtClean="0">
                <a:solidFill>
                  <a:srgbClr val="7030A0"/>
                </a:solidFill>
              </a:rPr>
              <a:t>	hours </a:t>
            </a:r>
            <a:r>
              <a:rPr lang="en-US" sz="3300" dirty="0" smtClean="0">
                <a:solidFill>
                  <a:srgbClr val="7030A0"/>
                </a:solidFill>
              </a:rPr>
              <a:t>by giving due </a:t>
            </a:r>
            <a:r>
              <a:rPr lang="en-US" sz="3300" dirty="0" smtClean="0">
                <a:solidFill>
                  <a:srgbClr val="7030A0"/>
                </a:solidFill>
              </a:rPr>
              <a:t>notice. Sec.28(3)</a:t>
            </a:r>
            <a:endParaRPr lang="en-US" sz="3300" dirty="0" smtClean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76200"/>
            <a:ext cx="8991600" cy="838200"/>
          </a:xfrm>
        </p:spPr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Powers &amp; Function of Panchayat secretary</a:t>
            </a:r>
            <a:endParaRPr lang="en-US" sz="36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762000"/>
            <a:ext cx="8686800" cy="5943600"/>
          </a:xfrm>
        </p:spPr>
        <p:txBody>
          <a:bodyPr>
            <a:normAutofit fontScale="85000" lnSpcReduction="20000"/>
          </a:bodyPr>
          <a:lstStyle/>
          <a:p>
            <a:pPr algn="l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7030A0"/>
                </a:solidFill>
              </a:rPr>
              <a:t> </a:t>
            </a:r>
            <a:r>
              <a:rPr lang="en-US" sz="2800" dirty="0" smtClean="0">
                <a:solidFill>
                  <a:srgbClr val="7030A0"/>
                </a:solidFill>
              </a:rPr>
              <a:t>G .O.Ms.No.199 PR&amp;RD(MDL-II) date 18-05-2007 Sec. 36(6)</a:t>
            </a:r>
            <a:endParaRPr lang="en-US" sz="3300" dirty="0" smtClean="0">
              <a:solidFill>
                <a:srgbClr val="7030A0"/>
              </a:solidFill>
            </a:endParaRP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</a:rPr>
              <a:t>He shall be subordinate to Grampanchayat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</a:rPr>
              <a:t> Exercise control over Grampanchayat staff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</a:rPr>
              <a:t>Custodian of Gram Panchayat Records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</a:rPr>
              <a:t> Convene meetings with approval Sarpanch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</a:rPr>
              <a:t> Not approved  he shall convene meeting 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</a:rPr>
              <a:t> Attend the meeting and guide the meeting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</a:rPr>
              <a:t> Any resolution moved against rules shall be 	reported to the Collector for cancellation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</a:rPr>
              <a:t> Maintain Assessment registers and collect  taxes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</a:rPr>
              <a:t> Registrar of Birth and Deaths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</a:rPr>
              <a:t> Marriage Officer to maintain marriage records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</a:rPr>
              <a:t> Perform Health Inspector functions on sanitation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</a:rPr>
              <a:t> Protect Panchayat Properties </a:t>
            </a:r>
          </a:p>
          <a:p>
            <a:pPr algn="l">
              <a:buFont typeface="Wingdings" pitchFamily="2" charset="2"/>
              <a:buChar char="Ø"/>
            </a:pPr>
            <a:endParaRPr lang="en-US" dirty="0" smtClean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76200"/>
            <a:ext cx="8991600" cy="838200"/>
          </a:xfrm>
        </p:spPr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Powers &amp; Function of Panchayat secretary</a:t>
            </a:r>
            <a:endParaRPr lang="en-US" sz="36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762000"/>
            <a:ext cx="8686800" cy="5943600"/>
          </a:xfrm>
        </p:spPr>
        <p:txBody>
          <a:bodyPr>
            <a:normAutofit fontScale="85000" lnSpcReduction="20000"/>
          </a:bodyPr>
          <a:lstStyle/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</a:rPr>
              <a:t> Implement the APPR  Act 1994 and Rules </a:t>
            </a:r>
            <a:r>
              <a:rPr lang="en-US" dirty="0" smtClean="0">
                <a:solidFill>
                  <a:srgbClr val="7030A0"/>
                </a:solidFill>
              </a:rPr>
              <a:t>issued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>
                <a:solidFill>
                  <a:srgbClr val="7030A0"/>
                </a:solidFill>
              </a:rPr>
              <a:t>  P.S. </a:t>
            </a:r>
            <a:r>
              <a:rPr lang="en-US" dirty="0" smtClean="0">
                <a:solidFill>
                  <a:srgbClr val="7030A0"/>
                </a:solidFill>
              </a:rPr>
              <a:t>shall explain </a:t>
            </a:r>
            <a:r>
              <a:rPr lang="en-US" dirty="0" smtClean="0">
                <a:solidFill>
                  <a:srgbClr val="7030A0"/>
                </a:solidFill>
              </a:rPr>
              <a:t>to question by member in </a:t>
            </a:r>
            <a:r>
              <a:rPr lang="en-US" dirty="0" smtClean="0">
                <a:solidFill>
                  <a:srgbClr val="7030A0"/>
                </a:solidFill>
              </a:rPr>
              <a:t>next meeting. </a:t>
            </a:r>
            <a:r>
              <a:rPr lang="en-US" dirty="0" smtClean="0">
                <a:solidFill>
                  <a:srgbClr val="7030A0"/>
                </a:solidFill>
              </a:rPr>
              <a:t>	Sec.28 </a:t>
            </a:r>
            <a:endParaRPr lang="en-US" dirty="0" smtClean="0">
              <a:solidFill>
                <a:srgbClr val="7030A0"/>
              </a:solidFill>
            </a:endParaRP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</a:rPr>
              <a:t> Accord permission for buildings and layouts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>
                <a:solidFill>
                  <a:srgbClr val="7030A0"/>
                </a:solidFill>
              </a:rPr>
              <a:t>Enter in to agreement on behalf Gram Panchayat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</a:rPr>
              <a:t> Prepare budget of Grampanchayat every 	year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</a:rPr>
              <a:t> Report to the Collector about  loss caused to 	Grampanchayat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</a:rPr>
              <a:t> Power to issue orders to </a:t>
            </a:r>
            <a:r>
              <a:rPr lang="en-US" dirty="0" err="1" smtClean="0">
                <a:solidFill>
                  <a:srgbClr val="7030A0"/>
                </a:solidFill>
              </a:rPr>
              <a:t>destrain</a:t>
            </a:r>
            <a:r>
              <a:rPr lang="en-US" dirty="0" smtClean="0">
                <a:solidFill>
                  <a:srgbClr val="7030A0"/>
                </a:solidFill>
              </a:rPr>
              <a:t> the movable 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</a:rPr>
              <a:t> Prosecute the defaulters to Grampanchayat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</a:rPr>
              <a:t> Prepare the replies to Audit report and obtain of 	approval of Grampanchayat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</a:rPr>
              <a:t> He shall report los, outbreak of epidemics, atrocities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</a:rPr>
              <a:t> He shall assist in </a:t>
            </a:r>
            <a:r>
              <a:rPr lang="en-US" dirty="0" err="1" smtClean="0">
                <a:solidFill>
                  <a:srgbClr val="7030A0"/>
                </a:solidFill>
              </a:rPr>
              <a:t>Gramsabha</a:t>
            </a:r>
            <a:r>
              <a:rPr lang="en-US" dirty="0" smtClean="0">
                <a:solidFill>
                  <a:srgbClr val="7030A0"/>
                </a:solidFill>
              </a:rPr>
              <a:t> for selection of   	beneficiaries</a:t>
            </a:r>
          </a:p>
          <a:p>
            <a:pPr algn="l">
              <a:buFont typeface="Wingdings" pitchFamily="2" charset="2"/>
              <a:buChar char="Ø"/>
            </a:pPr>
            <a:endParaRPr lang="en-US" dirty="0" smtClean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76200"/>
            <a:ext cx="8991600" cy="838200"/>
          </a:xfrm>
        </p:spPr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Powers &amp; Function of Panchayat secretary</a:t>
            </a:r>
            <a:endParaRPr lang="en-US" sz="36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762000"/>
            <a:ext cx="8686800" cy="5943600"/>
          </a:xfrm>
        </p:spPr>
        <p:txBody>
          <a:bodyPr>
            <a:normAutofit fontScale="85000" lnSpcReduction="10000"/>
          </a:bodyPr>
          <a:lstStyle/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</a:rPr>
              <a:t> Functions under Community welfare and Development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</a:rPr>
              <a:t> Payment of Pensions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</a:rPr>
              <a:t> Developmental Activities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</a:rPr>
              <a:t> Prepare list of house holds under poverty line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</a:rPr>
              <a:t>  He shall assist in preparation of village plans 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</a:rPr>
              <a:t> Motivate S.H.Gs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</a:rPr>
              <a:t> Attend V.T.D.A meeting and assist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</a:rPr>
              <a:t> Assist Agricultural development program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</a:rPr>
              <a:t> Function of Coordination mobilization public in 	</a:t>
            </a:r>
            <a:r>
              <a:rPr lang="en-US" smtClean="0">
                <a:solidFill>
                  <a:srgbClr val="7030A0"/>
                </a:solidFill>
              </a:rPr>
              <a:t>joint </a:t>
            </a:r>
            <a:r>
              <a:rPr lang="en-US" smtClean="0">
                <a:solidFill>
                  <a:srgbClr val="7030A0"/>
                </a:solidFill>
              </a:rPr>
              <a:t>	forest </a:t>
            </a:r>
            <a:r>
              <a:rPr lang="en-US" dirty="0" smtClean="0">
                <a:solidFill>
                  <a:srgbClr val="7030A0"/>
                </a:solidFill>
              </a:rPr>
              <a:t>management &amp; </a:t>
            </a:r>
            <a:r>
              <a:rPr lang="en-US" smtClean="0">
                <a:solidFill>
                  <a:srgbClr val="7030A0"/>
                </a:solidFill>
              </a:rPr>
              <a:t>community </a:t>
            </a:r>
            <a:r>
              <a:rPr lang="en-US" smtClean="0">
                <a:solidFill>
                  <a:srgbClr val="7030A0"/>
                </a:solidFill>
              </a:rPr>
              <a:t>forest development</a:t>
            </a:r>
            <a:endParaRPr lang="en-US" dirty="0" smtClean="0">
              <a:solidFill>
                <a:srgbClr val="7030A0"/>
              </a:solidFill>
            </a:endParaRP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</a:rPr>
              <a:t> He shall attend other duties assigned by authorities 	from time to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204</Words>
  <Application>Microsoft Office PowerPoint</Application>
  <PresentationFormat>On-screen Show (4:3)</PresentationFormat>
  <Paragraphs>72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Powers and Function of Sarpanch</vt:lpstr>
      <vt:lpstr>Slide 2</vt:lpstr>
      <vt:lpstr>Powers and Function of Sarpanch</vt:lpstr>
      <vt:lpstr>Powers and Function of Sarpanch</vt:lpstr>
      <vt:lpstr>Powers &amp; Function of Panchayat secretary</vt:lpstr>
      <vt:lpstr>Powers &amp; Function of Panchayat secretary</vt:lpstr>
      <vt:lpstr>Powers &amp; Function of Panchayat secretary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</dc:title>
  <dc:creator>Shankar</dc:creator>
  <cp:lastModifiedBy>gangadhar a</cp:lastModifiedBy>
  <cp:revision>45</cp:revision>
  <dcterms:created xsi:type="dcterms:W3CDTF">2013-09-03T07:19:26Z</dcterms:created>
  <dcterms:modified xsi:type="dcterms:W3CDTF">2013-09-05T01:27:44Z</dcterms:modified>
</cp:coreProperties>
</file>